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0" y="28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6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9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88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0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8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0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2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8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6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2277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66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107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88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27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9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1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Relatório Institucional Completo – CISGA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Produção Geral + Utilização por Município</a:t>
            </a:r>
          </a:p>
          <a:p>
            <a:r>
              <a:t>Comparativo 2024 x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Resumo Geral da Produção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comparação direta entre 2024 e 2025 demonstra estabilidade no volume de guias e procedimentos, mas um aumento expressivo no valor financeiro total.</a:t>
            </a:r>
          </a:p>
          <a:p>
            <a:pPr lvl="1"/>
            <a:r>
              <a:t>Esse crescimento não decorre de maior quantidade de atendimentos, mas sim da evolução dos serviços de saúde ofertados, que passaram a ser mais complexos e resolutivos. Ressalta-se que os dados de 2025 não incluem o mês de dezembro.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Guias Emitidas – Comparativo Geral</a:t>
            </a:r>
          </a:p>
        </p:txBody>
      </p:sp>
      <p:pic>
        <p:nvPicPr>
          <p:cNvPr id="3" name="Picture 2" descr="guias_resumo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51948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Procedimentos Realizados – Comparativo Geral</a:t>
            </a:r>
          </a:p>
        </p:txBody>
      </p:sp>
      <p:pic>
        <p:nvPicPr>
          <p:cNvPr id="3" name="Picture 2" descr="procedimentos_resumo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5194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Valores Produzidos – Comparativo Geral</a:t>
            </a:r>
          </a:p>
        </p:txBody>
      </p:sp>
      <p:pic>
        <p:nvPicPr>
          <p:cNvPr id="3" name="Picture 2" descr="valores_resumo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51948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Araguaiana</a:t>
            </a:r>
          </a:p>
        </p:txBody>
      </p:sp>
      <p:pic>
        <p:nvPicPr>
          <p:cNvPr id="3" name="Picture 2" descr="Araguaiana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39685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 err="1"/>
              <a:t>Araguaiana</a:t>
            </a:r>
            <a:r>
              <a:rPr dirty="0"/>
              <a:t> </a:t>
            </a:r>
            <a:r>
              <a:rPr dirty="0" err="1"/>
              <a:t>apresentou</a:t>
            </a:r>
            <a:r>
              <a:rPr dirty="0"/>
              <a:t> </a:t>
            </a:r>
            <a:r>
              <a:rPr dirty="0" err="1"/>
              <a:t>leve</a:t>
            </a:r>
            <a:r>
              <a:rPr dirty="0"/>
              <a:t> </a:t>
            </a:r>
            <a:r>
              <a:rPr dirty="0" err="1"/>
              <a:t>aumento</a:t>
            </a:r>
            <a:r>
              <a:rPr dirty="0"/>
              <a:t> no valor </a:t>
            </a:r>
            <a:r>
              <a:rPr dirty="0" err="1"/>
              <a:t>utilizado</a:t>
            </a:r>
            <a:r>
              <a:rPr dirty="0"/>
              <a:t>, </a:t>
            </a:r>
            <a:r>
              <a:rPr dirty="0" err="1"/>
              <a:t>indicando</a:t>
            </a:r>
            <a:r>
              <a:rPr dirty="0"/>
              <a:t> </a:t>
            </a:r>
            <a:r>
              <a:rPr dirty="0" err="1"/>
              <a:t>estabilidade</a:t>
            </a:r>
            <a:endParaRPr lang="pt-BR" dirty="0"/>
          </a:p>
          <a:p>
            <a:pPr>
              <a:defRPr sz="1800"/>
            </a:pPr>
            <a:r>
              <a:rPr dirty="0"/>
              <a:t>no </a:t>
            </a:r>
            <a:r>
              <a:rPr dirty="0" err="1"/>
              <a:t>uso</a:t>
            </a:r>
            <a:r>
              <a:rPr dirty="0"/>
              <a:t> dos </a:t>
            </a:r>
            <a:r>
              <a:rPr dirty="0" err="1"/>
              <a:t>serviços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Barra do Garças</a:t>
            </a:r>
          </a:p>
        </p:txBody>
      </p:sp>
      <p:pic>
        <p:nvPicPr>
          <p:cNvPr id="3" name="Picture 2" descr="Barra_do_Garças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8424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05701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/>
              <a:t>Barra do </a:t>
            </a:r>
            <a:r>
              <a:rPr dirty="0" err="1"/>
              <a:t>Garças</a:t>
            </a:r>
            <a:r>
              <a:rPr dirty="0"/>
              <a:t> </a:t>
            </a:r>
            <a:r>
              <a:rPr dirty="0" err="1"/>
              <a:t>teve</a:t>
            </a:r>
            <a:r>
              <a:rPr dirty="0"/>
              <a:t> </a:t>
            </a:r>
            <a:r>
              <a:rPr dirty="0" err="1"/>
              <a:t>significativo</a:t>
            </a:r>
            <a:r>
              <a:rPr dirty="0"/>
              <a:t> </a:t>
            </a:r>
            <a:r>
              <a:rPr dirty="0" err="1"/>
              <a:t>aumento</a:t>
            </a:r>
            <a:r>
              <a:rPr dirty="0"/>
              <a:t> de </a:t>
            </a:r>
            <a:r>
              <a:rPr dirty="0" err="1"/>
              <a:t>utilização</a:t>
            </a:r>
            <a:r>
              <a:rPr dirty="0"/>
              <a:t>, </a:t>
            </a:r>
            <a:r>
              <a:rPr dirty="0" err="1"/>
              <a:t>reforçando</a:t>
            </a:r>
            <a:r>
              <a:rPr dirty="0"/>
              <a:t> </a:t>
            </a:r>
            <a:r>
              <a:rPr dirty="0" err="1"/>
              <a:t>maior</a:t>
            </a:r>
            <a:r>
              <a:rPr dirty="0"/>
              <a:t> </a:t>
            </a:r>
            <a:endParaRPr lang="pt-BR" dirty="0"/>
          </a:p>
          <a:p>
            <a:pPr>
              <a:defRPr sz="1800"/>
            </a:pP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assistencial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General Carneiro</a:t>
            </a:r>
          </a:p>
        </p:txBody>
      </p:sp>
      <p:pic>
        <p:nvPicPr>
          <p:cNvPr id="3" name="Picture 2" descr="General_Carneiro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6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229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General Carneiro manteve estabilidade, com pequena variação entre os anos.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Nova Xavantina</a:t>
            </a:r>
          </a:p>
        </p:txBody>
      </p:sp>
      <p:pic>
        <p:nvPicPr>
          <p:cNvPr id="3" name="Picture 2" descr="Nova_Xavantina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6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229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Nova Xavantina registrou crescimento importante no uso dos serviços em 2025.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Novo São Joaquim</a:t>
            </a:r>
          </a:p>
        </p:txBody>
      </p:sp>
      <p:pic>
        <p:nvPicPr>
          <p:cNvPr id="3" name="Picture 2" descr="Novo_São_Joaquim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3" y="1037610"/>
            <a:ext cx="7315200" cy="47827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229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Novo São Joaquim apresentou forte aumento, evidenciando maior complexidade dos serviços prestados.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Pontal do Araguaia</a:t>
            </a:r>
          </a:p>
        </p:txBody>
      </p:sp>
      <p:pic>
        <p:nvPicPr>
          <p:cNvPr id="3" name="Picture 2" descr="Pontal_do_Araguaia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3" y="1097280"/>
            <a:ext cx="7315200" cy="47509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771602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 err="1"/>
              <a:t>Pontal</a:t>
            </a:r>
            <a:r>
              <a:rPr dirty="0"/>
              <a:t> do Araguaia </a:t>
            </a:r>
            <a:r>
              <a:rPr dirty="0" err="1"/>
              <a:t>teve</a:t>
            </a:r>
            <a:r>
              <a:rPr dirty="0"/>
              <a:t> </a:t>
            </a:r>
            <a:r>
              <a:rPr dirty="0" err="1"/>
              <a:t>alta</a:t>
            </a:r>
            <a:r>
              <a:rPr dirty="0"/>
              <a:t> </a:t>
            </a:r>
            <a:r>
              <a:rPr dirty="0" err="1"/>
              <a:t>moderada</a:t>
            </a:r>
            <a:r>
              <a:rPr dirty="0"/>
              <a:t>, </a:t>
            </a:r>
            <a:r>
              <a:rPr dirty="0" err="1"/>
              <a:t>mantendo</a:t>
            </a:r>
            <a:r>
              <a:rPr dirty="0"/>
              <a:t> um </a:t>
            </a:r>
            <a:r>
              <a:rPr dirty="0" err="1"/>
              <a:t>padrão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</a:t>
            </a:r>
            <a:endParaRPr lang="pt-BR" dirty="0"/>
          </a:p>
          <a:p>
            <a:pPr>
              <a:defRPr sz="1800"/>
            </a:pPr>
            <a:r>
              <a:rPr dirty="0"/>
              <a:t>de </a:t>
            </a:r>
            <a:r>
              <a:rPr dirty="0" err="1"/>
              <a:t>demanda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Ponte Branca</a:t>
            </a:r>
          </a:p>
        </p:txBody>
      </p:sp>
      <p:pic>
        <p:nvPicPr>
          <p:cNvPr id="3" name="Picture 2" descr="Ponte_Branca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2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797885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/>
              <a:t>Ponte Branca </a:t>
            </a:r>
            <a:r>
              <a:rPr dirty="0" err="1"/>
              <a:t>aumentou</a:t>
            </a:r>
            <a:r>
              <a:rPr dirty="0"/>
              <a:t> </a:t>
            </a:r>
            <a:r>
              <a:rPr dirty="0" err="1"/>
              <a:t>consideravelmente</a:t>
            </a:r>
            <a:r>
              <a:rPr dirty="0"/>
              <a:t>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utilização</a:t>
            </a:r>
            <a:r>
              <a:rPr dirty="0"/>
              <a:t>, </a:t>
            </a:r>
            <a:r>
              <a:rPr dirty="0" err="1"/>
              <a:t>indicando</a:t>
            </a:r>
            <a:r>
              <a:rPr dirty="0"/>
              <a:t> </a:t>
            </a:r>
            <a:r>
              <a:rPr dirty="0" err="1"/>
              <a:t>maior</a:t>
            </a:r>
            <a:endParaRPr lang="pt-BR" dirty="0"/>
          </a:p>
          <a:p>
            <a:pPr>
              <a:defRPr sz="1800"/>
            </a:pPr>
            <a:r>
              <a:rPr dirty="0" err="1"/>
              <a:t>procura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serviços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Ribeirãozinho</a:t>
            </a:r>
          </a:p>
        </p:txBody>
      </p:sp>
      <p:pic>
        <p:nvPicPr>
          <p:cNvPr id="3" name="Picture 2" descr="Ribeirãozinho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8229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Ribeirãozinho manteve nível estável de utilização, com mínima variação.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Utilização por Município – Torixoréu</a:t>
            </a:r>
          </a:p>
        </p:txBody>
      </p:sp>
      <p:pic>
        <p:nvPicPr>
          <p:cNvPr id="3" name="Picture 2" descr="Torixoréu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89" y="1097280"/>
            <a:ext cx="7315200" cy="4835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035040"/>
            <a:ext cx="726846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 err="1"/>
              <a:t>Torixoréu</a:t>
            </a:r>
            <a:r>
              <a:rPr dirty="0"/>
              <a:t> </a:t>
            </a:r>
            <a:r>
              <a:rPr dirty="0" err="1"/>
              <a:t>teve</a:t>
            </a:r>
            <a:r>
              <a:rPr dirty="0"/>
              <a:t> um </a:t>
            </a:r>
            <a:r>
              <a:rPr dirty="0" err="1"/>
              <a:t>aumento</a:t>
            </a:r>
            <a:r>
              <a:rPr dirty="0"/>
              <a:t> </a:t>
            </a:r>
            <a:r>
              <a:rPr dirty="0" err="1"/>
              <a:t>expressivo</a:t>
            </a:r>
            <a:r>
              <a:rPr dirty="0"/>
              <a:t>, </a:t>
            </a:r>
            <a:r>
              <a:rPr dirty="0" err="1"/>
              <a:t>destacando</a:t>
            </a:r>
            <a:r>
              <a:rPr dirty="0"/>
              <a:t> </a:t>
            </a:r>
            <a:r>
              <a:rPr dirty="0" err="1"/>
              <a:t>alta</a:t>
            </a:r>
            <a:r>
              <a:rPr dirty="0"/>
              <a:t> </a:t>
            </a:r>
            <a:r>
              <a:rPr dirty="0" err="1"/>
              <a:t>demanda</a:t>
            </a:r>
            <a:r>
              <a:rPr dirty="0"/>
              <a:t> e </a:t>
            </a:r>
            <a:endParaRPr lang="pt-BR"/>
          </a:p>
          <a:p>
            <a:pPr>
              <a:defRPr sz="1800"/>
            </a:pPr>
            <a:r>
              <a:t>serviços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complexos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274</Words>
  <Application>Microsoft Office PowerPoint</Application>
  <PresentationFormat>Apresentação na tela (4:3)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Facetado</vt:lpstr>
      <vt:lpstr>Relatório Institucional Completo – CISGA</vt:lpstr>
      <vt:lpstr>Resumo Geral da Produção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2025-12-05T11:24:50Z</dcterms:modified>
  <cp:category/>
</cp:coreProperties>
</file>